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61" r:id="rId6"/>
    <p:sldId id="272" r:id="rId7"/>
    <p:sldId id="273" r:id="rId8"/>
    <p:sldId id="274" r:id="rId9"/>
    <p:sldId id="277" r:id="rId10"/>
    <p:sldId id="262" r:id="rId11"/>
    <p:sldId id="259" r:id="rId12"/>
    <p:sldId id="275" r:id="rId13"/>
    <p:sldId id="271" r:id="rId14"/>
    <p:sldId id="263" r:id="rId15"/>
    <p:sldId id="270" r:id="rId16"/>
    <p:sldId id="264" r:id="rId17"/>
    <p:sldId id="266" r:id="rId18"/>
    <p:sldId id="269" r:id="rId19"/>
    <p:sldId id="26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24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Database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600" dirty="0" err="1" smtClean="0"/>
              <a:t>Lecture</a:t>
            </a:r>
            <a:r>
              <a:rPr lang="cs-CZ" sz="1600" dirty="0" smtClean="0"/>
              <a:t> 2 – Data </a:t>
            </a:r>
            <a:r>
              <a:rPr lang="cs-CZ" sz="1600" dirty="0" err="1" smtClean="0"/>
              <a:t>Types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3933056"/>
            <a:ext cx="6544816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smtClean="0">
                <a:solidFill>
                  <a:srgbClr val="0070C0"/>
                </a:solidFill>
              </a:rPr>
              <a:t>2016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String</a:t>
            </a:r>
            <a:r>
              <a:rPr lang="cs-CZ" dirty="0" smtClean="0"/>
              <a:t> Data </a:t>
            </a:r>
            <a:r>
              <a:rPr lang="cs-CZ" dirty="0" err="1" smtClean="0"/>
              <a:t>Types</a:t>
            </a:r>
            <a:r>
              <a:rPr lang="cs-CZ" dirty="0" smtClean="0"/>
              <a:t> - </a:t>
            </a:r>
            <a:r>
              <a:rPr lang="cs-CZ" dirty="0" err="1" smtClean="0"/>
              <a:t>MySQL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Char</a:t>
            </a:r>
            <a:r>
              <a:rPr lang="cs-CZ" dirty="0" smtClean="0"/>
              <a:t>(m), m=0-255, </a:t>
            </a:r>
            <a:r>
              <a:rPr lang="cs-CZ" dirty="0" err="1" smtClean="0"/>
              <a:t>longer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„</a:t>
            </a:r>
            <a:r>
              <a:rPr lang="cs-CZ" dirty="0" err="1" smtClean="0"/>
              <a:t>lost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Varchar</a:t>
            </a:r>
            <a:r>
              <a:rPr lang="cs-CZ" dirty="0" smtClean="0"/>
              <a:t>(m), m=0-255</a:t>
            </a:r>
          </a:p>
          <a:p>
            <a:r>
              <a:rPr lang="cs-CZ" dirty="0" err="1" smtClean="0"/>
              <a:t>Tinyblob</a:t>
            </a:r>
            <a:r>
              <a:rPr lang="cs-CZ" dirty="0" smtClean="0"/>
              <a:t> - </a:t>
            </a:r>
            <a:r>
              <a:rPr lang="cs-CZ" dirty="0"/>
              <a:t>0 </a:t>
            </a:r>
            <a:r>
              <a:rPr lang="cs-CZ" dirty="0" smtClean="0"/>
              <a:t>to </a:t>
            </a:r>
            <a:r>
              <a:rPr lang="cs-CZ" dirty="0"/>
              <a:t>255 </a:t>
            </a:r>
            <a:r>
              <a:rPr lang="cs-CZ" dirty="0" err="1" smtClean="0"/>
              <a:t>Bytes</a:t>
            </a:r>
            <a:endParaRPr lang="cs-CZ" dirty="0" smtClean="0"/>
          </a:p>
          <a:p>
            <a:r>
              <a:rPr lang="cs-CZ" dirty="0" err="1" smtClean="0"/>
              <a:t>Blob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0 </a:t>
            </a:r>
            <a:r>
              <a:rPr lang="cs-CZ" dirty="0" smtClean="0"/>
              <a:t>to </a:t>
            </a:r>
            <a:r>
              <a:rPr lang="cs-CZ" dirty="0"/>
              <a:t>65535 </a:t>
            </a:r>
            <a:r>
              <a:rPr lang="cs-CZ" dirty="0" err="1" smtClean="0"/>
              <a:t>Bytes</a:t>
            </a:r>
            <a:endParaRPr lang="cs-CZ" dirty="0" smtClean="0"/>
          </a:p>
          <a:p>
            <a:r>
              <a:rPr lang="cs-CZ" dirty="0" err="1" smtClean="0"/>
              <a:t>Mediumblob</a:t>
            </a:r>
            <a:r>
              <a:rPr lang="cs-CZ" dirty="0" smtClean="0"/>
              <a:t>, </a:t>
            </a:r>
            <a:r>
              <a:rPr lang="cs-CZ" dirty="0" err="1" smtClean="0"/>
              <a:t>Longblob</a:t>
            </a:r>
            <a:endParaRPr lang="cs-CZ" dirty="0" smtClean="0"/>
          </a:p>
          <a:p>
            <a:r>
              <a:rPr lang="cs-CZ" dirty="0" err="1" smtClean="0"/>
              <a:t>TinyText</a:t>
            </a:r>
            <a:r>
              <a:rPr lang="cs-CZ" dirty="0" smtClean="0"/>
              <a:t> - </a:t>
            </a:r>
            <a:r>
              <a:rPr lang="cs-CZ" dirty="0"/>
              <a:t> 0 až 255 </a:t>
            </a:r>
            <a:r>
              <a:rPr lang="cs-CZ" dirty="0" smtClean="0"/>
              <a:t>bajtů</a:t>
            </a:r>
          </a:p>
          <a:p>
            <a:r>
              <a:rPr lang="cs-CZ" dirty="0" smtClean="0"/>
              <a:t>Text, </a:t>
            </a:r>
            <a:r>
              <a:rPr lang="cs-CZ" dirty="0" err="1" smtClean="0"/>
              <a:t>MediumText</a:t>
            </a:r>
            <a:r>
              <a:rPr lang="cs-CZ" dirty="0" smtClean="0"/>
              <a:t>, </a:t>
            </a:r>
            <a:r>
              <a:rPr lang="cs-CZ" dirty="0" err="1" smtClean="0"/>
              <a:t>LongText</a:t>
            </a:r>
            <a:endParaRPr lang="cs-CZ" dirty="0" smtClean="0"/>
          </a:p>
          <a:p>
            <a:r>
              <a:rPr lang="cs-CZ" dirty="0" err="1" smtClean="0"/>
              <a:t>Enum</a:t>
            </a:r>
            <a:r>
              <a:rPr lang="cs-CZ" dirty="0" smtClean="0"/>
              <a:t> - </a:t>
            </a:r>
            <a:r>
              <a:rPr lang="en-US" dirty="0" smtClean="0"/>
              <a:t>enumeration values; the values in the column can be assigned just one value from a list of values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36122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Date</a:t>
            </a:r>
            <a:r>
              <a:rPr lang="cs-CZ" dirty="0" smtClean="0"/>
              <a:t> Data </a:t>
            </a:r>
            <a:r>
              <a:rPr lang="cs-CZ" dirty="0" err="1" smtClean="0"/>
              <a:t>Types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DATE</a:t>
            </a:r>
          </a:p>
          <a:p>
            <a:r>
              <a:rPr lang="cs-CZ" dirty="0" smtClean="0"/>
              <a:t>TIME</a:t>
            </a:r>
          </a:p>
          <a:p>
            <a:r>
              <a:rPr lang="cs-CZ" dirty="0" smtClean="0"/>
              <a:t>DATETIME</a:t>
            </a:r>
          </a:p>
          <a:p>
            <a:r>
              <a:rPr lang="cs-CZ" dirty="0" smtClean="0"/>
              <a:t>SMALLDATETIME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039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Date</a:t>
            </a:r>
            <a:r>
              <a:rPr lang="cs-CZ" dirty="0" smtClean="0"/>
              <a:t> – Microsoft SQL Server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99592" y="1196752"/>
          <a:ext cx="7488832" cy="4916482"/>
        </p:xfrm>
        <a:graphic>
          <a:graphicData uri="http://schemas.openxmlformats.org/drawingml/2006/table">
            <a:tbl>
              <a:tblPr/>
              <a:tblGrid>
                <a:gridCol w="1706316"/>
                <a:gridCol w="3675990"/>
                <a:gridCol w="2106526"/>
              </a:tblGrid>
              <a:tr h="360042">
                <a:tc>
                  <a:txBody>
                    <a:bodyPr/>
                    <a:lstStyle/>
                    <a:p>
                      <a:pPr fontAlgn="t"/>
                      <a:r>
                        <a:rPr lang="cs-CZ" sz="1600" dirty="0" smtClean="0">
                          <a:solidFill>
                            <a:srgbClr val="000000"/>
                          </a:solidFill>
                          <a:effectLst/>
                        </a:rPr>
                        <a:t>Data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type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0498" marR="30498" marT="30498" marB="30498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600" dirty="0" err="1" smtClean="0">
                          <a:solidFill>
                            <a:srgbClr val="000000"/>
                          </a:solidFill>
                          <a:effectLst/>
                        </a:rPr>
                        <a:t>Range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0498" marR="30498" marT="30498" marB="30498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600" dirty="0" err="1" smtClean="0">
                          <a:solidFill>
                            <a:srgbClr val="000000"/>
                          </a:solidFill>
                          <a:effectLst/>
                        </a:rPr>
                        <a:t>Memory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solidFill>
                            <a:srgbClr val="000000"/>
                          </a:solidFill>
                          <a:effectLst/>
                        </a:rPr>
                        <a:t>Allocation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0498" marR="30498" marT="30498" marB="30498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385070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date</a:t>
                      </a:r>
                    </a:p>
                  </a:txBody>
                  <a:tcPr marL="30498" marR="30498" marT="30498" marB="30498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0001-01-01 </a:t>
                      </a:r>
                      <a:r>
                        <a:rPr lang="cs-CZ" sz="1600" dirty="0" smtClean="0">
                          <a:effectLst/>
                        </a:rPr>
                        <a:t>to </a:t>
                      </a:r>
                      <a:r>
                        <a:rPr lang="cs-CZ" sz="1600" dirty="0">
                          <a:effectLst/>
                        </a:rPr>
                        <a:t>9999-12-31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3 </a:t>
                      </a:r>
                      <a:r>
                        <a:rPr lang="cs-CZ" sz="1600" dirty="0" err="1" smtClean="0">
                          <a:effectLst/>
                        </a:rPr>
                        <a:t>bytes</a:t>
                      </a:r>
                      <a:endParaRPr lang="cs-CZ" sz="1600" dirty="0">
                        <a:effectLst/>
                      </a:endParaRP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385070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Time</a:t>
                      </a:r>
                    </a:p>
                  </a:txBody>
                  <a:tcPr marL="30498" marR="30498" marT="30498" marB="30498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00:00:00.000 </a:t>
                      </a:r>
                      <a:r>
                        <a:rPr lang="cs-CZ" sz="1600" dirty="0" smtClean="0">
                          <a:effectLst/>
                        </a:rPr>
                        <a:t>to </a:t>
                      </a:r>
                      <a:r>
                        <a:rPr lang="cs-CZ" sz="1600" dirty="0">
                          <a:effectLst/>
                        </a:rPr>
                        <a:t>23:59:59.999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5 </a:t>
                      </a:r>
                      <a:r>
                        <a:rPr lang="cs-CZ" sz="1600" dirty="0" err="1" smtClean="0">
                          <a:effectLst/>
                        </a:rPr>
                        <a:t>bytes</a:t>
                      </a:r>
                      <a:endParaRPr lang="cs-CZ" sz="1600" dirty="0">
                        <a:effectLst/>
                      </a:endParaRP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66360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Datetime</a:t>
                      </a:r>
                    </a:p>
                  </a:txBody>
                  <a:tcPr marL="30498" marR="30498" marT="30498" marB="30498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Rozsah pro datum 01.01.1753 až 31.12.9999 Rozsah pro čas 00:00:00 až 23:59:59.997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8 </a:t>
                      </a:r>
                      <a:r>
                        <a:rPr lang="cs-CZ" sz="1600" dirty="0" err="1" smtClean="0">
                          <a:effectLst/>
                        </a:rPr>
                        <a:t>bytes</a:t>
                      </a:r>
                      <a:endParaRPr lang="cs-CZ" sz="1600" dirty="0">
                        <a:effectLst/>
                      </a:endParaRP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866360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Datetime2(n)</a:t>
                      </a:r>
                    </a:p>
                  </a:txBody>
                  <a:tcPr marL="30498" marR="30498" marT="30498" marB="30498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>
                          <a:effectLst/>
                        </a:rPr>
                        <a:t>Range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for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Date</a:t>
                      </a:r>
                      <a:r>
                        <a:rPr lang="cs-CZ" sz="1600" dirty="0" smtClean="0">
                          <a:effectLst/>
                        </a:rPr>
                        <a:t> 01.01.0001 to </a:t>
                      </a:r>
                      <a:r>
                        <a:rPr lang="cs-CZ" sz="1600" dirty="0">
                          <a:effectLst/>
                        </a:rPr>
                        <a:t>31.12.9999 </a:t>
                      </a:r>
                      <a:r>
                        <a:rPr lang="cs-CZ" sz="1600" dirty="0" smtClean="0">
                          <a:effectLst/>
                        </a:rPr>
                        <a:t/>
                      </a:r>
                      <a:br>
                        <a:rPr lang="cs-CZ" sz="1600" dirty="0" smtClean="0">
                          <a:effectLst/>
                        </a:rPr>
                      </a:br>
                      <a:r>
                        <a:rPr lang="cs-CZ" sz="1600" dirty="0" err="1" smtClean="0">
                          <a:effectLst/>
                        </a:rPr>
                        <a:t>Range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for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time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dirty="0" smtClean="0">
                          <a:effectLst/>
                        </a:rPr>
                        <a:t>00:00:00 to </a:t>
                      </a:r>
                      <a:r>
                        <a:rPr lang="cs-CZ" sz="1600" dirty="0">
                          <a:effectLst/>
                        </a:rPr>
                        <a:t>23:59:59.9999999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effectLst/>
                        </a:rPr>
                        <a:t>According</a:t>
                      </a:r>
                      <a:r>
                        <a:rPr lang="pl-PL" sz="1600" baseline="0" dirty="0" smtClean="0">
                          <a:effectLst/>
                        </a:rPr>
                        <a:t> precission from </a:t>
                      </a:r>
                      <a:r>
                        <a:rPr lang="pl-PL" sz="1600" dirty="0" smtClean="0">
                          <a:effectLst/>
                        </a:rPr>
                        <a:t>6 to</a:t>
                      </a:r>
                      <a:r>
                        <a:rPr lang="pl-PL" sz="1600" baseline="0" dirty="0" smtClean="0">
                          <a:effectLst/>
                        </a:rPr>
                        <a:t> </a:t>
                      </a:r>
                      <a:r>
                        <a:rPr lang="pl-PL" sz="1600" dirty="0" smtClean="0">
                          <a:effectLst/>
                        </a:rPr>
                        <a:t>8 bytes</a:t>
                      </a:r>
                      <a:endParaRPr lang="pl-PL" sz="1600" dirty="0">
                        <a:effectLst/>
                      </a:endParaRP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7220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Datetimeoffset</a:t>
                      </a:r>
                    </a:p>
                  </a:txBody>
                  <a:tcPr marL="30498" marR="30498" marT="30498" marB="30498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>
                          <a:effectLst/>
                        </a:rPr>
                        <a:t>Range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for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Date</a:t>
                      </a:r>
                      <a:r>
                        <a:rPr lang="cs-CZ" sz="1600" dirty="0" smtClean="0">
                          <a:effectLst/>
                        </a:rPr>
                        <a:t> 01.01.0001 to </a:t>
                      </a:r>
                      <a:r>
                        <a:rPr lang="cs-CZ" sz="1600" dirty="0">
                          <a:effectLst/>
                        </a:rPr>
                        <a:t>31.12.9999 </a:t>
                      </a:r>
                      <a:r>
                        <a:rPr lang="cs-CZ" sz="1600" dirty="0" err="1" smtClean="0">
                          <a:effectLst/>
                        </a:rPr>
                        <a:t>Range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for</a:t>
                      </a:r>
                      <a:r>
                        <a:rPr lang="cs-CZ" sz="1600" dirty="0" smtClean="0">
                          <a:effectLst/>
                        </a:rPr>
                        <a:t> time00:00:00 to </a:t>
                      </a:r>
                      <a:r>
                        <a:rPr lang="cs-CZ" sz="1600" dirty="0">
                          <a:effectLst/>
                        </a:rPr>
                        <a:t>23:59:59.9999999 </a:t>
                      </a:r>
                      <a:r>
                        <a:rPr lang="cs-CZ" sz="1600" dirty="0" smtClean="0">
                          <a:effectLst/>
                        </a:rPr>
                        <a:t/>
                      </a:r>
                      <a:br>
                        <a:rPr lang="cs-CZ" sz="1600" dirty="0" smtClean="0">
                          <a:effectLst/>
                        </a:rPr>
                      </a:br>
                      <a:r>
                        <a:rPr lang="cs-CZ" sz="1600" dirty="0" err="1" smtClean="0">
                          <a:effectLst/>
                        </a:rPr>
                        <a:t>Time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zone</a:t>
                      </a:r>
                      <a:r>
                        <a:rPr lang="cs-CZ" sz="1600" dirty="0" smtClean="0">
                          <a:effectLst/>
                        </a:rPr>
                        <a:t>-14:00 </a:t>
                      </a:r>
                      <a:r>
                        <a:rPr lang="cs-CZ" sz="1600" dirty="0">
                          <a:effectLst/>
                        </a:rPr>
                        <a:t>až +14:00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10 </a:t>
                      </a:r>
                      <a:r>
                        <a:rPr lang="cs-CZ" sz="1600" dirty="0" err="1" smtClean="0">
                          <a:effectLst/>
                        </a:rPr>
                        <a:t>bytes</a:t>
                      </a:r>
                      <a:endParaRPr lang="cs-CZ" sz="1600" dirty="0">
                        <a:effectLst/>
                      </a:endParaRP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866360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Smalldatetime</a:t>
                      </a:r>
                    </a:p>
                  </a:txBody>
                  <a:tcPr marL="30498" marR="30498" marT="30498" marB="30498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>
                          <a:effectLst/>
                        </a:rPr>
                        <a:t>Range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baseline="0" dirty="0" err="1" smtClean="0">
                          <a:effectLst/>
                        </a:rPr>
                        <a:t>for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Date</a:t>
                      </a:r>
                      <a:r>
                        <a:rPr lang="cs-CZ" sz="1600" dirty="0" smtClean="0">
                          <a:effectLst/>
                        </a:rPr>
                        <a:t> 01.01.1900 to </a:t>
                      </a:r>
                      <a:r>
                        <a:rPr lang="cs-CZ" sz="1600" dirty="0">
                          <a:effectLst/>
                        </a:rPr>
                        <a:t>06.06.2079 </a:t>
                      </a:r>
                      <a:r>
                        <a:rPr lang="cs-CZ" sz="1600" dirty="0" err="1" smtClean="0">
                          <a:effectLst/>
                        </a:rPr>
                        <a:t>Range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for</a:t>
                      </a:r>
                      <a:r>
                        <a:rPr lang="cs-CZ" sz="1600" dirty="0" smtClean="0">
                          <a:effectLst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</a:rPr>
                        <a:t>time</a:t>
                      </a:r>
                      <a:r>
                        <a:rPr lang="cs-CZ" sz="1600" dirty="0" smtClean="0">
                          <a:effectLst/>
                        </a:rPr>
                        <a:t> 00:00:00 to </a:t>
                      </a:r>
                      <a:r>
                        <a:rPr lang="cs-CZ" sz="1600" dirty="0">
                          <a:effectLst/>
                        </a:rPr>
                        <a:t>23:59:00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4 </a:t>
                      </a:r>
                      <a:r>
                        <a:rPr lang="cs-CZ" sz="1600" dirty="0" err="1" smtClean="0">
                          <a:effectLst/>
                        </a:rPr>
                        <a:t>bytes</a:t>
                      </a:r>
                      <a:endParaRPr lang="cs-CZ" sz="1600" dirty="0">
                        <a:effectLst/>
                      </a:endParaRP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11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Others</a:t>
            </a:r>
            <a:r>
              <a:rPr lang="cs-CZ" dirty="0" smtClean="0"/>
              <a:t> Data </a:t>
            </a:r>
            <a:r>
              <a:rPr lang="cs-CZ" dirty="0" err="1" smtClean="0"/>
              <a:t>Types</a:t>
            </a:r>
            <a:r>
              <a:rPr lang="cs-CZ" dirty="0" smtClean="0"/>
              <a:t> – MS 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Bit</a:t>
            </a:r>
            <a:r>
              <a:rPr lang="cs-CZ" dirty="0" smtClean="0"/>
              <a:t> – 1/0, </a:t>
            </a:r>
            <a:r>
              <a:rPr lang="cs-CZ" dirty="0" err="1" smtClean="0"/>
              <a:t>memmory</a:t>
            </a:r>
            <a:r>
              <a:rPr lang="cs-CZ" dirty="0" smtClean="0"/>
              <a:t> </a:t>
            </a:r>
            <a:r>
              <a:rPr lang="cs-CZ" dirty="0" err="1" smtClean="0"/>
              <a:t>allocation</a:t>
            </a:r>
            <a:r>
              <a:rPr lang="cs-CZ" dirty="0" smtClean="0"/>
              <a:t> - 1 bit</a:t>
            </a:r>
          </a:p>
          <a:p>
            <a:r>
              <a:rPr lang="cs-CZ" b="1" dirty="0" err="1"/>
              <a:t>Timestamp</a:t>
            </a:r>
            <a:r>
              <a:rPr lang="cs-CZ" dirty="0"/>
              <a:t> – </a:t>
            </a:r>
            <a:r>
              <a:rPr lang="en-US" dirty="0" smtClean="0"/>
              <a:t>It is a data type that generates unique binary number, which is used for version resolution lines "</a:t>
            </a:r>
            <a:r>
              <a:rPr lang="en-US" dirty="0" err="1" smtClean="0"/>
              <a:t>rowversion</a:t>
            </a:r>
            <a:r>
              <a:rPr lang="en-US" dirty="0" smtClean="0"/>
              <a:t>". This data type does not store date and time! To store the date and time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en-US" dirty="0" smtClean="0"/>
              <a:t>use</a:t>
            </a:r>
            <a:r>
              <a:rPr lang="cs-CZ" dirty="0" smtClean="0"/>
              <a:t>d</a:t>
            </a:r>
            <a:r>
              <a:rPr lang="en-US" dirty="0" smtClean="0"/>
              <a:t> datetime2. In memory occupies 8 bytes.</a:t>
            </a:r>
            <a:endParaRPr lang="cs-CZ" dirty="0"/>
          </a:p>
          <a:p>
            <a:r>
              <a:rPr lang="cs-CZ" b="1" dirty="0" err="1"/>
              <a:t>Uniqueidentifier</a:t>
            </a:r>
            <a:r>
              <a:rPr lang="cs-CZ" dirty="0"/>
              <a:t> – </a:t>
            </a:r>
            <a:r>
              <a:rPr lang="en-US" dirty="0" smtClean="0"/>
              <a:t>It is a data type that, for example, in conjunction with the function NEWID () generates a unique identifier. In memory it takes up 16 bytes.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663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Value</a:t>
            </a:r>
            <a:r>
              <a:rPr lang="cs-CZ" dirty="0" smtClean="0"/>
              <a:t> NULL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Value, which is not intended</a:t>
            </a:r>
            <a:endParaRPr lang="cs-CZ" dirty="0" smtClean="0"/>
          </a:p>
          <a:p>
            <a:r>
              <a:rPr lang="cs-CZ" dirty="0" err="1" smtClean="0"/>
              <a:t>Property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column</a:t>
            </a:r>
            <a:r>
              <a:rPr lang="cs-CZ" dirty="0" smtClean="0"/>
              <a:t>: NULL/NOT NULL</a:t>
            </a:r>
          </a:p>
          <a:p>
            <a:r>
              <a:rPr lang="cs-CZ" dirty="0" err="1" smtClean="0"/>
              <a:t>Example</a:t>
            </a:r>
            <a:r>
              <a:rPr lang="cs-CZ" dirty="0" smtClean="0"/>
              <a:t> in SELECT: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SELECT  * </a:t>
            </a:r>
            <a:r>
              <a:rPr lang="cs-CZ" dirty="0" err="1" smtClean="0">
                <a:solidFill>
                  <a:srgbClr val="0070C0"/>
                </a:solidFill>
              </a:rPr>
              <a:t>from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i="1" dirty="0" smtClean="0">
                <a:solidFill>
                  <a:srgbClr val="0070C0"/>
                </a:solidFill>
              </a:rPr>
              <a:t>table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0070C0"/>
                </a:solidFill>
              </a:rPr>
              <a:t>	</a:t>
            </a:r>
            <a:r>
              <a:rPr lang="cs-CZ" dirty="0" err="1" smtClean="0">
                <a:solidFill>
                  <a:srgbClr val="0070C0"/>
                </a:solidFill>
              </a:rPr>
              <a:t>where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column_name</a:t>
            </a:r>
            <a:r>
              <a:rPr lang="cs-CZ" dirty="0" smtClean="0">
                <a:solidFill>
                  <a:srgbClr val="0070C0"/>
                </a:solidFill>
              </a:rPr>
              <a:t> IS NULL;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667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Primary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Key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</a:t>
            </a:r>
            <a:r>
              <a:rPr lang="en-US" dirty="0" smtClean="0"/>
              <a:t>defined over one or more columns of the table. The main purpose of a primary key is</a:t>
            </a:r>
            <a:r>
              <a:rPr lang="cs-CZ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ensure the uniqueness of records in a table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en-US" dirty="0" smtClean="0"/>
              <a:t>Primary key values can not contain duplicate or null.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7716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Automatically</a:t>
            </a:r>
            <a:r>
              <a:rPr lang="cs-CZ" dirty="0" smtClean="0"/>
              <a:t> </a:t>
            </a:r>
            <a:r>
              <a:rPr lang="cs-CZ" dirty="0" err="1" smtClean="0"/>
              <a:t>generated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MySQL</a:t>
            </a:r>
            <a:r>
              <a:rPr lang="cs-CZ" dirty="0" smtClean="0"/>
              <a:t> – AUTO_INCREMENT</a:t>
            </a:r>
          </a:p>
          <a:p>
            <a:r>
              <a:rPr lang="cs-CZ" dirty="0" smtClean="0"/>
              <a:t>MS SQL – IDENTITY</a:t>
            </a:r>
          </a:p>
          <a:p>
            <a:r>
              <a:rPr lang="cs-CZ" dirty="0" err="1" smtClean="0"/>
              <a:t>Oracle</a:t>
            </a:r>
            <a:r>
              <a:rPr lang="cs-CZ" dirty="0" smtClean="0"/>
              <a:t> – </a:t>
            </a:r>
            <a:r>
              <a:rPr lang="cs-CZ" dirty="0" err="1" smtClean="0"/>
              <a:t>sequence</a:t>
            </a:r>
            <a:endParaRPr lang="cs-CZ" dirty="0" smtClean="0"/>
          </a:p>
          <a:p>
            <a:r>
              <a:rPr lang="cs-CZ" dirty="0" smtClean="0"/>
              <a:t>Access – </a:t>
            </a:r>
            <a:r>
              <a:rPr lang="cs-CZ" dirty="0" err="1" smtClean="0"/>
              <a:t>Automatic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cs-CZ" sz="20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Table_name</a:t>
            </a:r>
            <a:r>
              <a:rPr lang="cs-CZ" sz="20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20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column_name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IDENTITY(1,1) primary key,</a:t>
            </a:r>
            <a:endParaRPr lang="cs-CZ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76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Default </a:t>
            </a:r>
            <a:r>
              <a:rPr lang="cs-CZ" dirty="0" err="1" smtClean="0"/>
              <a:t>Value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if during operation insert the value is not determined</a:t>
            </a:r>
          </a:p>
          <a:p>
            <a:r>
              <a:rPr lang="en-US" dirty="0" smtClean="0"/>
              <a:t>If we want to avoid NULL values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04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Column</a:t>
            </a:r>
            <a:r>
              <a:rPr lang="cs-CZ" dirty="0" smtClean="0"/>
              <a:t> </a:t>
            </a:r>
            <a:r>
              <a:rPr lang="cs-CZ" dirty="0" err="1" smtClean="0"/>
              <a:t>Properties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UNIQUE</a:t>
            </a:r>
          </a:p>
          <a:p>
            <a:r>
              <a:rPr lang="cs-CZ" dirty="0" smtClean="0"/>
              <a:t>NULL/NOT NULL</a:t>
            </a:r>
          </a:p>
          <a:p>
            <a:r>
              <a:rPr lang="cs-CZ" dirty="0" smtClean="0"/>
              <a:t>PRIMARY KEY</a:t>
            </a:r>
          </a:p>
          <a:p>
            <a:r>
              <a:rPr lang="cs-CZ" dirty="0" smtClean="0"/>
              <a:t>DEFAULT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056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Converting</a:t>
            </a:r>
            <a:r>
              <a:rPr lang="cs-CZ" dirty="0" smtClean="0"/>
              <a:t> Data </a:t>
            </a:r>
            <a:r>
              <a:rPr lang="cs-CZ" dirty="0" err="1" smtClean="0"/>
              <a:t>Types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CONVERT</a:t>
            </a:r>
          </a:p>
          <a:p>
            <a:r>
              <a:rPr lang="cs-CZ" dirty="0" smtClean="0"/>
              <a:t>CAST</a:t>
            </a:r>
          </a:p>
          <a:p>
            <a:pPr lvl="1"/>
            <a:r>
              <a:rPr lang="cs-CZ" dirty="0"/>
              <a:t>CAST ( $157.27 AS VARCHAR(10) 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en-US" dirty="0"/>
              <a:t>Syntax for CAST: </a:t>
            </a:r>
            <a:endParaRPr lang="cs-CZ" dirty="0" smtClean="0"/>
          </a:p>
          <a:p>
            <a:pPr lvl="2"/>
            <a:r>
              <a:rPr lang="en-US" dirty="0" smtClean="0"/>
              <a:t>CAST </a:t>
            </a:r>
            <a:r>
              <a:rPr lang="en-US" dirty="0"/>
              <a:t>( expression AS </a:t>
            </a:r>
            <a:r>
              <a:rPr lang="en-US" dirty="0" err="1"/>
              <a:t>data_type</a:t>
            </a:r>
            <a:r>
              <a:rPr lang="en-US" dirty="0"/>
              <a:t> [ (length ) ]) </a:t>
            </a:r>
            <a:endParaRPr lang="cs-CZ" dirty="0" smtClean="0"/>
          </a:p>
          <a:p>
            <a:pPr lvl="1"/>
            <a:r>
              <a:rPr lang="en-US" dirty="0" smtClean="0"/>
              <a:t>Syntax </a:t>
            </a:r>
            <a:r>
              <a:rPr lang="en-US" dirty="0"/>
              <a:t>for CONVERT: </a:t>
            </a:r>
            <a:endParaRPr lang="cs-CZ" dirty="0" smtClean="0"/>
          </a:p>
          <a:p>
            <a:pPr lvl="2"/>
            <a:r>
              <a:rPr lang="en-US" dirty="0" smtClean="0"/>
              <a:t>CONVERT </a:t>
            </a:r>
            <a:r>
              <a:rPr lang="en-US" dirty="0"/>
              <a:t>( </a:t>
            </a:r>
            <a:r>
              <a:rPr lang="en-US" dirty="0" err="1"/>
              <a:t>data_type</a:t>
            </a:r>
            <a:r>
              <a:rPr lang="en-US" dirty="0"/>
              <a:t> [ ( length ) ] , expression [ , style ] 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35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types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Numeric</a:t>
            </a:r>
            <a:endParaRPr lang="cs-CZ" dirty="0" smtClean="0"/>
          </a:p>
          <a:p>
            <a:r>
              <a:rPr lang="cs-CZ" dirty="0" err="1" smtClean="0"/>
              <a:t>String</a:t>
            </a:r>
            <a:endParaRPr lang="cs-CZ" dirty="0" smtClean="0"/>
          </a:p>
          <a:p>
            <a:r>
              <a:rPr lang="cs-CZ" dirty="0" err="1" smtClean="0"/>
              <a:t>Date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endParaRPr lang="cs-CZ" dirty="0" smtClean="0"/>
          </a:p>
          <a:p>
            <a:r>
              <a:rPr lang="cs-CZ" dirty="0" err="1" smtClean="0"/>
              <a:t>Others</a:t>
            </a:r>
            <a:r>
              <a:rPr lang="cs-CZ" dirty="0" smtClean="0"/>
              <a:t> (</a:t>
            </a:r>
            <a:r>
              <a:rPr lang="cs-CZ" dirty="0" err="1" smtClean="0"/>
              <a:t>binary</a:t>
            </a:r>
            <a:r>
              <a:rPr lang="cs-CZ" dirty="0" smtClean="0"/>
              <a:t>, </a:t>
            </a:r>
            <a:r>
              <a:rPr lang="cs-CZ" dirty="0" err="1" smtClean="0"/>
              <a:t>spatial</a:t>
            </a:r>
            <a:r>
              <a:rPr lang="cs-CZ" dirty="0" smtClean="0"/>
              <a:t>, XML…)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028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Numeric</a:t>
            </a:r>
            <a:r>
              <a:rPr lang="cs-CZ" dirty="0" smtClean="0"/>
              <a:t> data </a:t>
            </a:r>
            <a:r>
              <a:rPr lang="cs-CZ" dirty="0" err="1" smtClean="0"/>
              <a:t>types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Integer</a:t>
            </a:r>
            <a:endParaRPr lang="cs-CZ" dirty="0" smtClean="0"/>
          </a:p>
          <a:p>
            <a:r>
              <a:rPr lang="cs-CZ" dirty="0" smtClean="0"/>
              <a:t>Real (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decimal</a:t>
            </a:r>
            <a:r>
              <a:rPr lang="cs-CZ" dirty="0" smtClean="0"/>
              <a:t> point)</a:t>
            </a:r>
          </a:p>
          <a:p>
            <a:pPr lvl="1"/>
            <a:r>
              <a:rPr lang="cs-CZ" dirty="0" err="1" smtClean="0"/>
              <a:t>Decimal</a:t>
            </a:r>
            <a:r>
              <a:rPr lang="cs-CZ" dirty="0" smtClean="0"/>
              <a:t>, </a:t>
            </a:r>
            <a:r>
              <a:rPr lang="cs-CZ" dirty="0" err="1" smtClean="0"/>
              <a:t>Numeric</a:t>
            </a:r>
            <a:endParaRPr lang="cs-CZ" dirty="0" smtClean="0"/>
          </a:p>
          <a:p>
            <a:pPr lvl="1"/>
            <a:r>
              <a:rPr lang="cs-CZ" dirty="0" err="1" smtClean="0"/>
              <a:t>Float</a:t>
            </a:r>
            <a:r>
              <a:rPr lang="cs-CZ" dirty="0" smtClean="0"/>
              <a:t> - </a:t>
            </a:r>
            <a:r>
              <a:rPr lang="cs-CZ" dirty="0" err="1" smtClean="0"/>
              <a:t>floating</a:t>
            </a:r>
            <a:r>
              <a:rPr lang="cs-CZ" dirty="0" smtClean="0"/>
              <a:t> point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74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Numeric</a:t>
            </a:r>
            <a:r>
              <a:rPr lang="cs-CZ" dirty="0" smtClean="0"/>
              <a:t> in </a:t>
            </a:r>
            <a:r>
              <a:rPr lang="cs-CZ" dirty="0" err="1" smtClean="0"/>
              <a:t>MySQL</a:t>
            </a:r>
            <a:r>
              <a:rPr lang="cs-CZ" dirty="0" smtClean="0"/>
              <a:t> (</a:t>
            </a:r>
            <a:r>
              <a:rPr lang="cs-CZ" dirty="0" err="1" smtClean="0"/>
              <a:t>Integer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Tinyint</a:t>
            </a:r>
            <a:endParaRPr lang="cs-CZ" dirty="0" smtClean="0"/>
          </a:p>
          <a:p>
            <a:pPr lvl="1"/>
            <a:r>
              <a:rPr lang="cs-CZ" sz="2000" dirty="0"/>
              <a:t>−128 až 127 nebo 0 až 255 pro </a:t>
            </a:r>
            <a:r>
              <a:rPr lang="cs-CZ" sz="2000" dirty="0" smtClean="0"/>
              <a:t>UNSIGNED, 1 byte</a:t>
            </a:r>
          </a:p>
          <a:p>
            <a:r>
              <a:rPr lang="cs-CZ" dirty="0" err="1" smtClean="0"/>
              <a:t>Smallint</a:t>
            </a:r>
            <a:endParaRPr lang="cs-CZ" dirty="0" smtClean="0"/>
          </a:p>
          <a:p>
            <a:pPr lvl="1"/>
            <a:r>
              <a:rPr lang="cs-CZ" sz="2000" dirty="0"/>
              <a:t>−32768 </a:t>
            </a:r>
            <a:r>
              <a:rPr lang="cs-CZ" sz="2000" dirty="0" smtClean="0"/>
              <a:t>to </a:t>
            </a:r>
            <a:r>
              <a:rPr lang="cs-CZ" sz="2000" dirty="0"/>
              <a:t>32767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/>
              <a:t>0 </a:t>
            </a:r>
            <a:r>
              <a:rPr lang="cs-CZ" sz="2000" dirty="0" smtClean="0"/>
              <a:t>to </a:t>
            </a:r>
            <a:r>
              <a:rPr lang="cs-CZ" sz="2000" dirty="0"/>
              <a:t>65535 </a:t>
            </a:r>
            <a:r>
              <a:rPr lang="cs-CZ" sz="2000" dirty="0" err="1" smtClean="0"/>
              <a:t>for</a:t>
            </a:r>
            <a:r>
              <a:rPr lang="cs-CZ" sz="2000" dirty="0" smtClean="0"/>
              <a:t> UNSIGNED, 2 </a:t>
            </a:r>
            <a:r>
              <a:rPr lang="cs-CZ" sz="2000" dirty="0" err="1" smtClean="0"/>
              <a:t>bytes</a:t>
            </a:r>
            <a:endParaRPr lang="cs-CZ" sz="2000" dirty="0" smtClean="0"/>
          </a:p>
          <a:p>
            <a:r>
              <a:rPr lang="cs-CZ" dirty="0" err="1" smtClean="0"/>
              <a:t>MediumInt</a:t>
            </a:r>
            <a:endParaRPr lang="cs-CZ" dirty="0" smtClean="0"/>
          </a:p>
          <a:p>
            <a:pPr lvl="1"/>
            <a:r>
              <a:rPr lang="cs-CZ" sz="2000" dirty="0"/>
              <a:t>−8388608 </a:t>
            </a:r>
            <a:r>
              <a:rPr lang="cs-CZ" sz="2000" dirty="0" smtClean="0"/>
              <a:t>to </a:t>
            </a:r>
            <a:r>
              <a:rPr lang="cs-CZ" sz="2000" dirty="0"/>
              <a:t>8388607 </a:t>
            </a:r>
            <a:r>
              <a:rPr lang="cs-CZ" sz="2000" dirty="0" err="1" smtClean="0"/>
              <a:t>or</a:t>
            </a:r>
            <a:r>
              <a:rPr lang="cs-CZ" sz="2000" dirty="0" smtClean="0"/>
              <a:t> 0 to </a:t>
            </a:r>
            <a:r>
              <a:rPr lang="cs-CZ" sz="2000" dirty="0"/>
              <a:t>16777215 </a:t>
            </a:r>
            <a:r>
              <a:rPr lang="cs-CZ" sz="2000" dirty="0" err="1" smtClean="0"/>
              <a:t>for</a:t>
            </a:r>
            <a:r>
              <a:rPr lang="cs-CZ" sz="2000" dirty="0" smtClean="0"/>
              <a:t> UNSIGNED, 3 </a:t>
            </a:r>
            <a:r>
              <a:rPr lang="cs-CZ" sz="2000" dirty="0" err="1" smtClean="0"/>
              <a:t>bytes</a:t>
            </a:r>
            <a:endParaRPr lang="cs-CZ" sz="2000" dirty="0" smtClean="0"/>
          </a:p>
          <a:p>
            <a:r>
              <a:rPr lang="cs-CZ" dirty="0" err="1" smtClean="0"/>
              <a:t>Int</a:t>
            </a:r>
            <a:endParaRPr lang="cs-CZ" dirty="0" smtClean="0"/>
          </a:p>
          <a:p>
            <a:pPr lvl="1"/>
            <a:r>
              <a:rPr lang="cs-CZ" sz="2200" dirty="0"/>
              <a:t>−2147483648 </a:t>
            </a:r>
            <a:r>
              <a:rPr lang="cs-CZ" sz="2200" dirty="0" smtClean="0"/>
              <a:t>to2147483647 </a:t>
            </a:r>
            <a:r>
              <a:rPr lang="cs-CZ" sz="2200" dirty="0" err="1" smtClean="0"/>
              <a:t>or</a:t>
            </a:r>
            <a:r>
              <a:rPr lang="cs-CZ" sz="2200" dirty="0" smtClean="0"/>
              <a:t> 0 to </a:t>
            </a:r>
            <a:r>
              <a:rPr lang="cs-CZ" sz="2200" dirty="0"/>
              <a:t>4294967295 </a:t>
            </a:r>
            <a:r>
              <a:rPr lang="cs-CZ" sz="2200" dirty="0" err="1" smtClean="0"/>
              <a:t>for</a:t>
            </a:r>
            <a:r>
              <a:rPr lang="cs-CZ" sz="2200" dirty="0" smtClean="0"/>
              <a:t> UNSIGNED, 4 </a:t>
            </a:r>
            <a:r>
              <a:rPr lang="cs-CZ" sz="2200" dirty="0" err="1" smtClean="0"/>
              <a:t>bytes</a:t>
            </a:r>
            <a:endParaRPr lang="cs-CZ" sz="2200" dirty="0" smtClean="0"/>
          </a:p>
          <a:p>
            <a:r>
              <a:rPr lang="cs-CZ" dirty="0" err="1" smtClean="0"/>
              <a:t>Bigint</a:t>
            </a:r>
            <a:endParaRPr lang="cs-CZ" dirty="0" smtClean="0"/>
          </a:p>
          <a:p>
            <a:pPr lvl="1"/>
            <a:r>
              <a:rPr lang="cs-CZ" sz="2200" dirty="0"/>
              <a:t>−9223372036854775808 </a:t>
            </a:r>
            <a:r>
              <a:rPr lang="cs-CZ" sz="2200" dirty="0" smtClean="0"/>
              <a:t>to </a:t>
            </a:r>
            <a:r>
              <a:rPr lang="cs-CZ" sz="2200" dirty="0"/>
              <a:t>9223372036854 </a:t>
            </a:r>
            <a:r>
              <a:rPr lang="cs-CZ" sz="2200" dirty="0" err="1" smtClean="0"/>
              <a:t>or</a:t>
            </a:r>
            <a:r>
              <a:rPr lang="cs-CZ" sz="2200" dirty="0" smtClean="0"/>
              <a:t> </a:t>
            </a:r>
            <a:r>
              <a:rPr lang="cs-CZ" sz="2200" dirty="0"/>
              <a:t>0 </a:t>
            </a:r>
            <a:r>
              <a:rPr lang="cs-CZ" sz="2200" dirty="0" smtClean="0"/>
              <a:t>to </a:t>
            </a:r>
            <a:r>
              <a:rPr lang="cs-CZ" sz="2200" dirty="0"/>
              <a:t>18446744073709551615 pro </a:t>
            </a:r>
            <a:r>
              <a:rPr lang="cs-CZ" sz="2200" dirty="0" smtClean="0"/>
              <a:t>UNSIGNED, 8 </a:t>
            </a:r>
            <a:r>
              <a:rPr lang="cs-CZ" sz="2200" dirty="0" err="1" smtClean="0"/>
              <a:t>bytes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38215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Numeric</a:t>
            </a:r>
            <a:r>
              <a:rPr lang="cs-CZ" dirty="0" smtClean="0"/>
              <a:t> Data </a:t>
            </a:r>
            <a:r>
              <a:rPr lang="cs-CZ" dirty="0" err="1" smtClean="0"/>
              <a:t>Types</a:t>
            </a:r>
            <a:r>
              <a:rPr lang="cs-CZ" dirty="0" smtClean="0"/>
              <a:t> in </a:t>
            </a:r>
            <a:r>
              <a:rPr lang="cs-CZ" dirty="0" err="1" smtClean="0"/>
              <a:t>MySQL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Float</a:t>
            </a:r>
            <a:r>
              <a:rPr lang="cs-CZ" dirty="0" smtClean="0"/>
              <a:t>(p)</a:t>
            </a:r>
          </a:p>
          <a:p>
            <a:r>
              <a:rPr lang="cs-CZ" dirty="0" err="1" smtClean="0"/>
              <a:t>Float</a:t>
            </a:r>
            <a:r>
              <a:rPr lang="cs-CZ" dirty="0" smtClean="0"/>
              <a:t>(M,D)</a:t>
            </a:r>
          </a:p>
          <a:p>
            <a:r>
              <a:rPr lang="cs-CZ" dirty="0" smtClean="0"/>
              <a:t>Double(M,D)</a:t>
            </a:r>
          </a:p>
          <a:p>
            <a:r>
              <a:rPr lang="cs-CZ" dirty="0" err="1" smtClean="0"/>
              <a:t>Decimal</a:t>
            </a:r>
            <a:r>
              <a:rPr lang="cs-CZ" dirty="0" smtClean="0"/>
              <a:t>(M,D) - </a:t>
            </a:r>
            <a:r>
              <a:rPr lang="en-US" dirty="0" smtClean="0"/>
              <a:t>large numbers in floating point stored as a string</a:t>
            </a:r>
            <a:r>
              <a:rPr lang="cs-CZ" dirty="0" smtClean="0"/>
              <a:t> (1</a:t>
            </a:r>
            <a:r>
              <a:rPr lang="cs-CZ" dirty="0"/>
              <a:t> </a:t>
            </a:r>
            <a:r>
              <a:rPr lang="cs-CZ" dirty="0" smtClean="0"/>
              <a:t>byte per </a:t>
            </a:r>
            <a:r>
              <a:rPr lang="cs-CZ" dirty="0" err="1" smtClean="0"/>
              <a:t>numeral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109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Numeric</a:t>
            </a:r>
            <a:r>
              <a:rPr lang="cs-CZ" dirty="0" smtClean="0"/>
              <a:t> – Microsoft SQL Server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989244"/>
              </p:ext>
            </p:extLst>
          </p:nvPr>
        </p:nvGraphicFramePr>
        <p:xfrm>
          <a:off x="971600" y="1340768"/>
          <a:ext cx="7029450" cy="1943100"/>
        </p:xfrm>
        <a:graphic>
          <a:graphicData uri="http://schemas.openxmlformats.org/drawingml/2006/table">
            <a:tbl>
              <a:tblPr/>
              <a:tblGrid>
                <a:gridCol w="2343150"/>
                <a:gridCol w="2343150"/>
                <a:gridCol w="234315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solidFill>
                            <a:srgbClr val="000000"/>
                          </a:solidFill>
                          <a:effectLst/>
                        </a:rPr>
                        <a:t>Data Type</a:t>
                      </a:r>
                      <a:endParaRPr lang="cs-CZ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 smtClean="0">
                          <a:solidFill>
                            <a:srgbClr val="000000"/>
                          </a:solidFill>
                          <a:effectLst/>
                        </a:rPr>
                        <a:t>Range</a:t>
                      </a:r>
                      <a:endParaRPr lang="cs-CZ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 smtClean="0">
                          <a:solidFill>
                            <a:srgbClr val="000000"/>
                          </a:solidFill>
                          <a:effectLst/>
                        </a:rPr>
                        <a:t>Memmory</a:t>
                      </a:r>
                      <a:r>
                        <a:rPr lang="cs-CZ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dirty="0" err="1" smtClean="0">
                          <a:solidFill>
                            <a:srgbClr val="000000"/>
                          </a:solidFill>
                          <a:effectLst/>
                        </a:rPr>
                        <a:t>Allocation</a:t>
                      </a:r>
                      <a:endParaRPr lang="cs-CZ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bigint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-2</a:t>
                      </a:r>
                      <a:r>
                        <a:rPr lang="cs-CZ" baseline="30000">
                          <a:effectLst/>
                        </a:rPr>
                        <a:t>63</a:t>
                      </a:r>
                      <a:r>
                        <a:rPr lang="cs-CZ">
                          <a:effectLst/>
                        </a:rPr>
                        <a:t> až 2</a:t>
                      </a:r>
                      <a:r>
                        <a:rPr lang="cs-CZ" baseline="30000">
                          <a:effectLst/>
                        </a:rPr>
                        <a:t>63</a:t>
                      </a:r>
                      <a:endParaRPr lang="cs-CZ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8 </a:t>
                      </a:r>
                      <a:r>
                        <a:rPr lang="cs-CZ" dirty="0" err="1" smtClean="0">
                          <a:effectLst/>
                        </a:rPr>
                        <a:t>bytes</a:t>
                      </a:r>
                      <a:endParaRPr lang="cs-CZ" dirty="0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int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-2</a:t>
                      </a:r>
                      <a:r>
                        <a:rPr lang="cs-CZ" baseline="30000">
                          <a:effectLst/>
                        </a:rPr>
                        <a:t>31</a:t>
                      </a:r>
                      <a:r>
                        <a:rPr lang="cs-CZ">
                          <a:effectLst/>
                        </a:rPr>
                        <a:t> až 2</a:t>
                      </a:r>
                      <a:r>
                        <a:rPr lang="cs-CZ" baseline="30000">
                          <a:effectLst/>
                        </a:rPr>
                        <a:t>31</a:t>
                      </a:r>
                      <a:endParaRPr lang="cs-CZ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4 </a:t>
                      </a:r>
                      <a:r>
                        <a:rPr lang="cs-CZ" dirty="0" err="1" smtClean="0">
                          <a:effectLst/>
                        </a:rPr>
                        <a:t>bytes</a:t>
                      </a:r>
                      <a:endParaRPr lang="cs-CZ" dirty="0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smallint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-2</a:t>
                      </a:r>
                      <a:r>
                        <a:rPr lang="cs-CZ" baseline="30000">
                          <a:effectLst/>
                        </a:rPr>
                        <a:t>15</a:t>
                      </a:r>
                      <a:r>
                        <a:rPr lang="cs-CZ">
                          <a:effectLst/>
                        </a:rPr>
                        <a:t> až 2</a:t>
                      </a:r>
                      <a:r>
                        <a:rPr lang="cs-CZ" baseline="30000">
                          <a:effectLst/>
                        </a:rPr>
                        <a:t>15</a:t>
                      </a:r>
                      <a:endParaRPr lang="cs-CZ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2 </a:t>
                      </a:r>
                      <a:r>
                        <a:rPr lang="cs-CZ" dirty="0" err="1" smtClean="0">
                          <a:effectLst/>
                        </a:rPr>
                        <a:t>bytes</a:t>
                      </a:r>
                      <a:endParaRPr lang="cs-CZ" dirty="0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tinyint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0 až 255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 </a:t>
                      </a:r>
                      <a:r>
                        <a:rPr lang="cs-CZ" dirty="0" smtClean="0">
                          <a:effectLst/>
                        </a:rPr>
                        <a:t>byte</a:t>
                      </a:r>
                      <a:endParaRPr lang="cs-CZ" dirty="0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55886"/>
              </p:ext>
            </p:extLst>
          </p:nvPr>
        </p:nvGraphicFramePr>
        <p:xfrm>
          <a:off x="971600" y="3933056"/>
          <a:ext cx="7029450" cy="1943100"/>
        </p:xfrm>
        <a:graphic>
          <a:graphicData uri="http://schemas.openxmlformats.org/drawingml/2006/table">
            <a:tbl>
              <a:tblPr/>
              <a:tblGrid>
                <a:gridCol w="2343150"/>
                <a:gridCol w="2343150"/>
                <a:gridCol w="234315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solidFill>
                            <a:srgbClr val="000000"/>
                          </a:solidFill>
                          <a:effectLst/>
                        </a:rPr>
                        <a:t>Data Type</a:t>
                      </a:r>
                      <a:endParaRPr lang="cs-CZ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Precision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 smtClean="0">
                          <a:solidFill>
                            <a:srgbClr val="000000"/>
                          </a:solidFill>
                          <a:effectLst/>
                        </a:rPr>
                        <a:t>Memmory</a:t>
                      </a:r>
                      <a:r>
                        <a:rPr lang="cs-CZ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dirty="0" err="1" smtClean="0">
                          <a:solidFill>
                            <a:srgbClr val="000000"/>
                          </a:solidFill>
                          <a:effectLst/>
                        </a:rPr>
                        <a:t>Allocation</a:t>
                      </a:r>
                      <a:endParaRPr lang="cs-CZ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decimal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1-9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5 </a:t>
                      </a:r>
                      <a:r>
                        <a:rPr lang="cs-CZ" dirty="0" err="1" smtClean="0">
                          <a:effectLst/>
                        </a:rPr>
                        <a:t>bytes</a:t>
                      </a:r>
                      <a:endParaRPr lang="cs-CZ" dirty="0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decimal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10-19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9 </a:t>
                      </a:r>
                      <a:r>
                        <a:rPr lang="cs-CZ" dirty="0" err="1" smtClean="0">
                          <a:effectLst/>
                        </a:rPr>
                        <a:t>bytes</a:t>
                      </a:r>
                      <a:endParaRPr lang="cs-CZ" dirty="0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decimal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20-28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13 </a:t>
                      </a:r>
                      <a:r>
                        <a:rPr lang="cs-CZ" dirty="0" err="1" smtClean="0">
                          <a:effectLst/>
                        </a:rPr>
                        <a:t>bytes</a:t>
                      </a:r>
                      <a:endParaRPr lang="cs-CZ" dirty="0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decimal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29-38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17 </a:t>
                      </a:r>
                      <a:r>
                        <a:rPr lang="cs-CZ" dirty="0" err="1" smtClean="0">
                          <a:effectLst/>
                        </a:rPr>
                        <a:t>bytes</a:t>
                      </a:r>
                      <a:endParaRPr lang="cs-CZ" dirty="0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067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Numeric</a:t>
            </a:r>
            <a:r>
              <a:rPr lang="cs-CZ" dirty="0" smtClean="0"/>
              <a:t> – Microsoft SQL Server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023288"/>
              </p:ext>
            </p:extLst>
          </p:nvPr>
        </p:nvGraphicFramePr>
        <p:xfrm>
          <a:off x="395534" y="1772816"/>
          <a:ext cx="6812966" cy="3359095"/>
        </p:xfrm>
        <a:graphic>
          <a:graphicData uri="http://schemas.openxmlformats.org/drawingml/2006/table">
            <a:tbl>
              <a:tblPr/>
              <a:tblGrid>
                <a:gridCol w="1292352"/>
                <a:gridCol w="2760307"/>
                <a:gridCol w="2760307"/>
              </a:tblGrid>
              <a:tr h="877601"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solidFill>
                            <a:srgbClr val="000000"/>
                          </a:solidFill>
                          <a:effectLst/>
                        </a:rPr>
                        <a:t>Data</a:t>
                      </a:r>
                      <a:r>
                        <a:rPr lang="cs-CZ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000000"/>
                          </a:solidFill>
                          <a:effectLst/>
                        </a:rPr>
                        <a:t>type</a:t>
                      </a:r>
                      <a:endParaRPr lang="cs-CZ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 smtClean="0">
                          <a:solidFill>
                            <a:srgbClr val="000000"/>
                          </a:solidFill>
                          <a:effectLst/>
                        </a:rPr>
                        <a:t>Range</a:t>
                      </a:r>
                      <a:endParaRPr lang="cs-CZ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 smtClean="0">
                          <a:solidFill>
                            <a:srgbClr val="000000"/>
                          </a:solidFill>
                          <a:effectLst/>
                        </a:rPr>
                        <a:t>Memory</a:t>
                      </a:r>
                      <a:r>
                        <a:rPr lang="cs-CZ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dirty="0" err="1" smtClean="0">
                          <a:solidFill>
                            <a:srgbClr val="000000"/>
                          </a:solidFill>
                          <a:effectLst/>
                        </a:rPr>
                        <a:t>Allocation</a:t>
                      </a:r>
                      <a:endParaRPr lang="cs-CZ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603893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money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-922,337,203,6­85,477.58 </a:t>
                      </a:r>
                      <a:r>
                        <a:rPr lang="cs-CZ" dirty="0" smtClean="0">
                          <a:effectLst/>
                        </a:rPr>
                        <a:t>to </a:t>
                      </a:r>
                      <a:r>
                        <a:rPr lang="cs-CZ" dirty="0">
                          <a:effectLst/>
                        </a:rPr>
                        <a:t>922,337,203,6­85,477.58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8 </a:t>
                      </a:r>
                      <a:r>
                        <a:rPr lang="cs-CZ" dirty="0" err="1" smtClean="0">
                          <a:effectLst/>
                        </a:rPr>
                        <a:t>bytes</a:t>
                      </a:r>
                      <a:endParaRPr lang="cs-CZ" dirty="0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877601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smallmoney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- 214,748.3648 to 214,748.3647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4 </a:t>
                      </a:r>
                      <a:r>
                        <a:rPr lang="cs-CZ" dirty="0" err="1" smtClean="0">
                          <a:effectLst/>
                        </a:rPr>
                        <a:t>bytes</a:t>
                      </a:r>
                      <a:endParaRPr lang="cs-CZ" dirty="0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367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Numeric</a:t>
            </a:r>
            <a:r>
              <a:rPr lang="cs-CZ" dirty="0" smtClean="0"/>
              <a:t> – Microsoft SQL Server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758233"/>
              </p:ext>
            </p:extLst>
          </p:nvPr>
        </p:nvGraphicFramePr>
        <p:xfrm>
          <a:off x="539553" y="2420888"/>
          <a:ext cx="7547172" cy="2162383"/>
        </p:xfrm>
        <a:graphic>
          <a:graphicData uri="http://schemas.openxmlformats.org/drawingml/2006/table">
            <a:tbl>
              <a:tblPr/>
              <a:tblGrid>
                <a:gridCol w="2515724"/>
                <a:gridCol w="2515724"/>
                <a:gridCol w="2515724"/>
              </a:tblGrid>
              <a:tr h="995383"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solidFill>
                            <a:srgbClr val="000000"/>
                          </a:solidFill>
                          <a:effectLst/>
                        </a:rPr>
                        <a:t>Data</a:t>
                      </a:r>
                      <a:r>
                        <a:rPr lang="cs-CZ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000000"/>
                          </a:solidFill>
                          <a:effectLst/>
                        </a:rPr>
                        <a:t>type</a:t>
                      </a:r>
                      <a:endParaRPr lang="cs-CZ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 smtClean="0">
                          <a:solidFill>
                            <a:srgbClr val="000000"/>
                          </a:solidFill>
                          <a:effectLst/>
                        </a:rPr>
                        <a:t>Range</a:t>
                      </a:r>
                      <a:endParaRPr lang="cs-CZ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err="1" smtClean="0">
                          <a:solidFill>
                            <a:srgbClr val="000000"/>
                          </a:solidFill>
                          <a:effectLst/>
                        </a:rPr>
                        <a:t>Memory</a:t>
                      </a:r>
                      <a:r>
                        <a:rPr lang="cs-CZ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dirty="0" err="1" smtClean="0">
                          <a:solidFill>
                            <a:srgbClr val="000000"/>
                          </a:solidFill>
                          <a:effectLst/>
                        </a:rPr>
                        <a:t>Allocation</a:t>
                      </a:r>
                      <a:endParaRPr lang="cs-CZ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58350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float(n)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1-24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4 bajty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58350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float(n)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25-53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9 bajtů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939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Numeric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Numeric</a:t>
            </a:r>
            <a:r>
              <a:rPr lang="cs-CZ" smtClean="0"/>
              <a:t>(5,2)   = 99.99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614</Words>
  <Application>Microsoft Office PowerPoint</Application>
  <PresentationFormat>Předvádění na obrazovce (4:3)</PresentationFormat>
  <Paragraphs>158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Database systems Lecture 2 – Data Types</vt:lpstr>
      <vt:lpstr>Data types</vt:lpstr>
      <vt:lpstr>Numeric data types</vt:lpstr>
      <vt:lpstr>Numeric in MySQL (Integer)</vt:lpstr>
      <vt:lpstr>Numeric Data Types in MySQL</vt:lpstr>
      <vt:lpstr>Numeric – Microsoft SQL Server</vt:lpstr>
      <vt:lpstr>Numeric – Microsoft SQL Server</vt:lpstr>
      <vt:lpstr>Numeric – Microsoft SQL Server</vt:lpstr>
      <vt:lpstr>Numeric</vt:lpstr>
      <vt:lpstr>String Data Types - MySQL</vt:lpstr>
      <vt:lpstr>Date Data Types</vt:lpstr>
      <vt:lpstr>Date – Microsoft SQL Server</vt:lpstr>
      <vt:lpstr>Others Data Types – MS SQL</vt:lpstr>
      <vt:lpstr>Value NULL</vt:lpstr>
      <vt:lpstr>Primary Key</vt:lpstr>
      <vt:lpstr>Automatically generated number</vt:lpstr>
      <vt:lpstr>Default Value</vt:lpstr>
      <vt:lpstr>Column Properties</vt:lpstr>
      <vt:lpstr>Converting Data Types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uzivatel</cp:lastModifiedBy>
  <cp:revision>36</cp:revision>
  <dcterms:created xsi:type="dcterms:W3CDTF">2016-09-11T12:48:50Z</dcterms:created>
  <dcterms:modified xsi:type="dcterms:W3CDTF">2018-02-28T12:28:20Z</dcterms:modified>
</cp:coreProperties>
</file>